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2" r:id="rId6"/>
    <p:sldId id="263" r:id="rId7"/>
    <p:sldId id="265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Лист1!$A$2:$A$3</c:f>
              <c:strCache>
                <c:ptCount val="2"/>
                <c:pt idx="0">
                  <c:v>жылдың басы</c:v>
                </c:pt>
                <c:pt idx="1">
                  <c:v>І жарты -жылдық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350</c:v>
                </c:pt>
                <c:pt idx="1">
                  <c:v>353</c:v>
                </c:pt>
              </c:numCache>
            </c:numRef>
          </c:val>
        </c:ser>
        <c:shape val="cylinder"/>
        <c:axId val="50029696"/>
        <c:axId val="50031232"/>
        <c:axId val="0"/>
      </c:bar3DChart>
      <c:catAx>
        <c:axId val="5002969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50031232"/>
        <c:crosses val="autoZero"/>
        <c:auto val="1"/>
        <c:lblAlgn val="ctr"/>
        <c:lblOffset val="100"/>
      </c:catAx>
      <c:valAx>
        <c:axId val="50031232"/>
        <c:scaling>
          <c:orientation val="minMax"/>
        </c:scaling>
        <c:axPos val="l"/>
        <c:majorGridlines/>
        <c:numFmt formatCode="General" sourceLinked="1"/>
        <c:tickLblPos val="nextTo"/>
        <c:crossAx val="5002969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400" dirty="0" err="1" smtClean="0"/>
              <a:t>Сыныптар</a:t>
            </a:r>
            <a:r>
              <a:rPr lang="ru-RU" sz="2400" dirty="0" smtClean="0"/>
              <a:t> </a:t>
            </a:r>
            <a:r>
              <a:rPr lang="ru-RU" sz="2400" dirty="0" err="1" smtClean="0"/>
              <a:t>бойынша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білім</a:t>
            </a:r>
            <a:r>
              <a:rPr lang="ru-RU" sz="2400" dirty="0" smtClean="0"/>
              <a:t> </a:t>
            </a:r>
            <a:r>
              <a:rPr lang="ru-RU" sz="2400" dirty="0" err="1" smtClean="0"/>
              <a:t>сапасы</a:t>
            </a:r>
            <a:r>
              <a:rPr lang="ru-RU" sz="2400" dirty="0" smtClean="0"/>
              <a:t> мен </a:t>
            </a:r>
            <a:r>
              <a:rPr lang="ru-RU" sz="2400" dirty="0" err="1" smtClean="0"/>
              <a:t>үлгерім көрсеткіштері</a:t>
            </a:r>
            <a:endParaRPr lang="ru-RU" sz="2400" dirty="0"/>
          </a:p>
        </c:rich>
      </c:tx>
      <c:layout>
        <c:manualLayout>
          <c:xMode val="edge"/>
          <c:yMode val="edge"/>
          <c:x val="0.12364577865266842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2469438782081177"/>
          <c:y val="6.9499340751420183E-2"/>
          <c:w val="0.87530561217918901"/>
          <c:h val="0.65077717398001333"/>
        </c:manualLayout>
      </c:layout>
      <c:bar3DChart>
        <c:barDir val="col"/>
        <c:grouping val="clustered"/>
        <c:ser>
          <c:idx val="0"/>
          <c:order val="0"/>
          <c:tx>
            <c:strRef>
              <c:f>Лист2!$B$2</c:f>
              <c:strCache>
                <c:ptCount val="1"/>
                <c:pt idx="0">
                  <c:v>2014/2015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Лист2!$A$3:$A$6</c:f>
              <c:strCache>
                <c:ptCount val="2"/>
                <c:pt idx="0">
                  <c:v>1. Успеваемость</c:v>
                </c:pt>
                <c:pt idx="1">
                  <c:v>2. Качество знаний</c:v>
                </c:pt>
              </c:strCache>
            </c:strRef>
          </c:cat>
          <c:val>
            <c:numRef>
              <c:f>Лист2!$B$3:$B$6</c:f>
              <c:numCache>
                <c:formatCode>0%</c:formatCode>
                <c:ptCount val="4"/>
                <c:pt idx="0" formatCode="0.00%">
                  <c:v>1</c:v>
                </c:pt>
                <c:pt idx="1">
                  <c:v>0.4</c:v>
                </c:pt>
              </c:numCache>
            </c:numRef>
          </c:val>
        </c:ser>
        <c:ser>
          <c:idx val="1"/>
          <c:order val="1"/>
          <c:tx>
            <c:strRef>
              <c:f>Лист2!$C$2</c:f>
              <c:strCache>
                <c:ptCount val="1"/>
                <c:pt idx="0">
                  <c:v>2015/2016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Лист2!$A$3:$A$6</c:f>
              <c:strCache>
                <c:ptCount val="2"/>
                <c:pt idx="0">
                  <c:v>1. Успеваемость</c:v>
                </c:pt>
                <c:pt idx="1">
                  <c:v>2. Качество знаний</c:v>
                </c:pt>
              </c:strCache>
            </c:strRef>
          </c:cat>
          <c:val>
            <c:numRef>
              <c:f>Лист2!$C$3:$C$6</c:f>
              <c:numCache>
                <c:formatCode>0%</c:formatCode>
                <c:ptCount val="4"/>
                <c:pt idx="0">
                  <c:v>1</c:v>
                </c:pt>
                <c:pt idx="1">
                  <c:v>0.44</c:v>
                </c:pt>
              </c:numCache>
            </c:numRef>
          </c:val>
        </c:ser>
        <c:ser>
          <c:idx val="2"/>
          <c:order val="2"/>
          <c:tx>
            <c:strRef>
              <c:f>Лист2!$D$2</c:f>
              <c:strCache>
                <c:ptCount val="1"/>
                <c:pt idx="0">
                  <c:v>2016/2017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Лист2!$A$3:$A$6</c:f>
              <c:strCache>
                <c:ptCount val="2"/>
                <c:pt idx="0">
                  <c:v>1. Успеваемость</c:v>
                </c:pt>
                <c:pt idx="1">
                  <c:v>2. Качество знаний</c:v>
                </c:pt>
              </c:strCache>
            </c:strRef>
          </c:cat>
          <c:val>
            <c:numRef>
              <c:f>Лист2!$D$3:$D$6</c:f>
              <c:numCache>
                <c:formatCode>0%</c:formatCode>
                <c:ptCount val="4"/>
                <c:pt idx="0">
                  <c:v>1</c:v>
                </c:pt>
                <c:pt idx="1">
                  <c:v>0.45</c:v>
                </c:pt>
              </c:numCache>
            </c:numRef>
          </c:val>
        </c:ser>
        <c:dLbls>
          <c:showVal val="1"/>
        </c:dLbls>
        <c:shape val="cylinder"/>
        <c:axId val="66671744"/>
        <c:axId val="66673280"/>
        <c:axId val="0"/>
      </c:bar3DChart>
      <c:catAx>
        <c:axId val="6667174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6673280"/>
        <c:crosses val="autoZero"/>
        <c:auto val="1"/>
        <c:lblAlgn val="ctr"/>
        <c:lblOffset val="100"/>
      </c:catAx>
      <c:valAx>
        <c:axId val="66673280"/>
        <c:scaling>
          <c:orientation val="minMax"/>
        </c:scaling>
        <c:axPos val="l"/>
        <c:majorGridlines/>
        <c:numFmt formatCode="0.00%" sourceLinked="1"/>
        <c:tickLblPos val="nextTo"/>
        <c:crossAx val="66671744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400"/>
            </a:pPr>
            <a:r>
              <a:rPr lang="ru-RU" sz="2400" dirty="0" err="1" smtClean="0"/>
              <a:t>Білім</a:t>
            </a:r>
            <a:r>
              <a:rPr lang="ru-RU" sz="2400" dirty="0" smtClean="0"/>
              <a:t> </a:t>
            </a:r>
            <a:r>
              <a:rPr lang="ru-RU" sz="2400" dirty="0" err="1"/>
              <a:t>сапасы</a:t>
            </a:r>
            <a:endParaRPr lang="ru-RU" sz="2400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Лист3!$B$1</c:f>
              <c:strCache>
                <c:ptCount val="1"/>
                <c:pt idx="0">
                  <c:v>білім сапасы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Лист3!$A$2:$A$5</c:f>
              <c:strCache>
                <c:ptCount val="4"/>
                <c:pt idx="0">
                  <c:v>бастауыш буын</c:v>
                </c:pt>
                <c:pt idx="1">
                  <c:v>орта буын</c:v>
                </c:pt>
                <c:pt idx="2">
                  <c:v>жоғары буын</c:v>
                </c:pt>
                <c:pt idx="3">
                  <c:v>мектеп бойынша</c:v>
                </c:pt>
              </c:strCache>
            </c:strRef>
          </c:cat>
          <c:val>
            <c:numRef>
              <c:f>Лист3!$B$2:$B$5</c:f>
              <c:numCache>
                <c:formatCode>General</c:formatCode>
                <c:ptCount val="4"/>
                <c:pt idx="0">
                  <c:v>48.8</c:v>
                </c:pt>
                <c:pt idx="1">
                  <c:v>40.9</c:v>
                </c:pt>
                <c:pt idx="2">
                  <c:v>53.6</c:v>
                </c:pt>
                <c:pt idx="3">
                  <c:v>45.3</c:v>
                </c:pt>
              </c:numCache>
            </c:numRef>
          </c:val>
        </c:ser>
        <c:shape val="cylinder"/>
        <c:axId val="64386176"/>
        <c:axId val="66756608"/>
        <c:axId val="0"/>
      </c:bar3DChart>
      <c:catAx>
        <c:axId val="6438617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6756608"/>
        <c:crosses val="autoZero"/>
        <c:auto val="1"/>
        <c:lblAlgn val="ctr"/>
        <c:lblOffset val="100"/>
      </c:catAx>
      <c:valAx>
        <c:axId val="66756608"/>
        <c:scaling>
          <c:orientation val="minMax"/>
        </c:scaling>
        <c:axPos val="l"/>
        <c:majorGridlines/>
        <c:numFmt formatCode="General" sourceLinked="1"/>
        <c:tickLblPos val="nextTo"/>
        <c:crossAx val="64386176"/>
        <c:crosses val="autoZero"/>
        <c:crossBetween val="between"/>
      </c:valAx>
      <c:spPr>
        <a:noFill/>
        <a:ln w="25400">
          <a:noFill/>
        </a:ln>
      </c:spPr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400" dirty="0" err="1"/>
              <a:t>Буын</a:t>
            </a:r>
            <a:r>
              <a:rPr lang="ru-RU" sz="2400" dirty="0"/>
              <a:t> </a:t>
            </a:r>
            <a:r>
              <a:rPr lang="ru-RU" sz="2400" dirty="0" err="1"/>
              <a:t>бойынша</a:t>
            </a:r>
            <a:r>
              <a:rPr lang="ru-RU" sz="2400" dirty="0"/>
              <a:t> </a:t>
            </a:r>
            <a:r>
              <a:rPr lang="ru-RU" sz="2400" dirty="0" err="1"/>
              <a:t>үздік және </a:t>
            </a:r>
            <a:r>
              <a:rPr lang="ru-RU" sz="2400" dirty="0" err="1" smtClean="0"/>
              <a:t>екпінді</a:t>
            </a:r>
            <a:endParaRPr lang="ru-RU" sz="2400" dirty="0" smtClean="0"/>
          </a:p>
          <a:p>
            <a:pPr>
              <a:defRPr/>
            </a:pPr>
            <a:r>
              <a:rPr lang="ru-RU" sz="2400" dirty="0" smtClean="0"/>
              <a:t> </a:t>
            </a:r>
            <a:r>
              <a:rPr lang="ru-RU" sz="2400" dirty="0" err="1"/>
              <a:t>оқушылар </a:t>
            </a:r>
            <a:r>
              <a:rPr lang="ru-RU" sz="2400" dirty="0"/>
              <a:t>саны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Лист4!$B$2</c:f>
              <c:strCache>
                <c:ptCount val="1"/>
                <c:pt idx="0">
                  <c:v>үздік</c:v>
                </c:pt>
              </c:strCache>
            </c:strRef>
          </c:tx>
          <c:dLbls>
            <c:showVal val="1"/>
          </c:dLbls>
          <c:cat>
            <c:strRef>
              <c:f>Лист4!$A$3:$A$6</c:f>
              <c:strCache>
                <c:ptCount val="4"/>
                <c:pt idx="0">
                  <c:v>бастауыш буын</c:v>
                </c:pt>
                <c:pt idx="1">
                  <c:v>орта буын</c:v>
                </c:pt>
                <c:pt idx="2">
                  <c:v>жоғары буын</c:v>
                </c:pt>
                <c:pt idx="3">
                  <c:v>мектеп бойынша</c:v>
                </c:pt>
              </c:strCache>
            </c:strRef>
          </c:cat>
          <c:val>
            <c:numRef>
              <c:f>Лист4!$B$3:$B$6</c:f>
              <c:numCache>
                <c:formatCode>General</c:formatCode>
                <c:ptCount val="4"/>
                <c:pt idx="0">
                  <c:v>15</c:v>
                </c:pt>
                <c:pt idx="1">
                  <c:v>8</c:v>
                </c:pt>
                <c:pt idx="2">
                  <c:v>1</c:v>
                </c:pt>
                <c:pt idx="3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Лист4!$C$2</c:f>
              <c:strCache>
                <c:ptCount val="1"/>
                <c:pt idx="0">
                  <c:v>екпінді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Лист4!$A$3:$A$6</c:f>
              <c:strCache>
                <c:ptCount val="4"/>
                <c:pt idx="0">
                  <c:v>бастауыш буын</c:v>
                </c:pt>
                <c:pt idx="1">
                  <c:v>орта буын</c:v>
                </c:pt>
                <c:pt idx="2">
                  <c:v>жоғары буын</c:v>
                </c:pt>
                <c:pt idx="3">
                  <c:v>мектеп бойынша</c:v>
                </c:pt>
              </c:strCache>
            </c:strRef>
          </c:cat>
          <c:val>
            <c:numRef>
              <c:f>Лист4!$C$3:$C$6</c:f>
              <c:numCache>
                <c:formatCode>General</c:formatCode>
                <c:ptCount val="4"/>
                <c:pt idx="0">
                  <c:v>47</c:v>
                </c:pt>
                <c:pt idx="1">
                  <c:v>55</c:v>
                </c:pt>
                <c:pt idx="2">
                  <c:v>14</c:v>
                </c:pt>
                <c:pt idx="3">
                  <c:v>116</c:v>
                </c:pt>
              </c:numCache>
            </c:numRef>
          </c:val>
        </c:ser>
        <c:dLbls>
          <c:showVal val="1"/>
        </c:dLbls>
        <c:shape val="cylinder"/>
        <c:axId val="66758528"/>
        <c:axId val="66765184"/>
        <c:axId val="0"/>
      </c:bar3DChart>
      <c:catAx>
        <c:axId val="6675852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6765184"/>
        <c:crosses val="autoZero"/>
        <c:auto val="1"/>
        <c:lblAlgn val="ctr"/>
        <c:lblOffset val="100"/>
      </c:catAx>
      <c:valAx>
        <c:axId val="66765184"/>
        <c:scaling>
          <c:orientation val="minMax"/>
        </c:scaling>
        <c:axPos val="l"/>
        <c:majorGridlines/>
        <c:numFmt formatCode="General" sourceLinked="1"/>
        <c:tickLblPos val="nextTo"/>
        <c:crossAx val="66758528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400"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0" dirty="0" err="1">
                <a:latin typeface="Times New Roman" pitchFamily="18" charset="0"/>
                <a:cs typeface="Times New Roman" pitchFamily="18" charset="0"/>
              </a:rPr>
              <a:t>сапасының п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әндер бойынша</a:t>
            </a:r>
            <a:r>
              <a:rPr lang="ru-RU" sz="2400" b="1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0" dirty="0" err="1">
                <a:latin typeface="Times New Roman" pitchFamily="18" charset="0"/>
                <a:cs typeface="Times New Roman" pitchFamily="18" charset="0"/>
              </a:rPr>
              <a:t>салыстырмалы</a:t>
            </a:r>
            <a:r>
              <a:rPr lang="ru-RU" sz="2400" b="1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0" dirty="0" err="1">
                <a:latin typeface="Times New Roman" pitchFamily="18" charset="0"/>
                <a:cs typeface="Times New Roman" pitchFamily="18" charset="0"/>
              </a:rPr>
              <a:t>көрсеткіштер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Лист5!$A$1:$A$24</c:f>
              <c:strCache>
                <c:ptCount val="24"/>
                <c:pt idx="0">
                  <c:v>Казахский язык</c:v>
                </c:pt>
                <c:pt idx="1">
                  <c:v>Казахский язык в классах с русским языком обучения</c:v>
                </c:pt>
                <c:pt idx="2">
                  <c:v>Казахская литература в классах с русским языком обучения</c:v>
                </c:pt>
                <c:pt idx="3">
                  <c:v>Казахская литература</c:v>
                </c:pt>
                <c:pt idx="4">
                  <c:v>Русский язык</c:v>
                </c:pt>
                <c:pt idx="5">
                  <c:v>Русский язык в классах с казахским языком обучения</c:v>
                </c:pt>
                <c:pt idx="6">
                  <c:v>Русская литература в классах с казахским языком обучения</c:v>
                </c:pt>
                <c:pt idx="7">
                  <c:v>Русская литература</c:v>
                </c:pt>
                <c:pt idx="8">
                  <c:v>Английский язык</c:v>
                </c:pt>
                <c:pt idx="9">
                  <c:v>Математика</c:v>
                </c:pt>
                <c:pt idx="10">
                  <c:v>Алгебра</c:v>
                </c:pt>
                <c:pt idx="11">
                  <c:v>Геометрия</c:v>
                </c:pt>
                <c:pt idx="12">
                  <c:v>История казахстана</c:v>
                </c:pt>
                <c:pt idx="13">
                  <c:v>История</c:v>
                </c:pt>
                <c:pt idx="14">
                  <c:v>География, познание мира</c:v>
                </c:pt>
                <c:pt idx="15">
                  <c:v>Биология</c:v>
                </c:pt>
                <c:pt idx="16">
                  <c:v>Химия</c:v>
                </c:pt>
                <c:pt idx="17">
                  <c:v>Физика</c:v>
                </c:pt>
                <c:pt idx="18">
                  <c:v>Информатика</c:v>
                </c:pt>
                <c:pt idx="19">
                  <c:v>ИЗО</c:v>
                </c:pt>
                <c:pt idx="20">
                  <c:v>Музыка</c:v>
                </c:pt>
                <c:pt idx="21">
                  <c:v>Технология</c:v>
                </c:pt>
                <c:pt idx="22">
                  <c:v>Физическая культура</c:v>
                </c:pt>
                <c:pt idx="23">
                  <c:v>НВП</c:v>
                </c:pt>
              </c:strCache>
            </c:strRef>
          </c:cat>
          <c:val>
            <c:numRef>
              <c:f>Лист5!$B$1:$B$24</c:f>
              <c:numCache>
                <c:formatCode>General</c:formatCode>
                <c:ptCount val="24"/>
                <c:pt idx="0">
                  <c:v>65</c:v>
                </c:pt>
                <c:pt idx="1">
                  <c:v>50.2</c:v>
                </c:pt>
                <c:pt idx="2">
                  <c:v>55.6</c:v>
                </c:pt>
                <c:pt idx="3">
                  <c:v>70.900000000000006</c:v>
                </c:pt>
                <c:pt idx="4">
                  <c:v>57.6</c:v>
                </c:pt>
                <c:pt idx="5">
                  <c:v>64.8</c:v>
                </c:pt>
                <c:pt idx="6">
                  <c:v>66.599999999999994</c:v>
                </c:pt>
                <c:pt idx="7">
                  <c:v>70</c:v>
                </c:pt>
                <c:pt idx="8">
                  <c:v>57.1</c:v>
                </c:pt>
                <c:pt idx="9">
                  <c:v>59.8</c:v>
                </c:pt>
                <c:pt idx="10">
                  <c:v>54.8</c:v>
                </c:pt>
                <c:pt idx="11">
                  <c:v>55.7</c:v>
                </c:pt>
                <c:pt idx="12">
                  <c:v>60.7</c:v>
                </c:pt>
                <c:pt idx="13">
                  <c:v>73.599999999999994</c:v>
                </c:pt>
                <c:pt idx="14">
                  <c:v>72.7</c:v>
                </c:pt>
                <c:pt idx="15">
                  <c:v>71</c:v>
                </c:pt>
                <c:pt idx="16">
                  <c:v>60</c:v>
                </c:pt>
                <c:pt idx="17">
                  <c:v>55.7</c:v>
                </c:pt>
                <c:pt idx="18">
                  <c:v>88.9</c:v>
                </c:pt>
                <c:pt idx="19">
                  <c:v>92.2</c:v>
                </c:pt>
                <c:pt idx="20">
                  <c:v>94</c:v>
                </c:pt>
                <c:pt idx="21">
                  <c:v>95.4</c:v>
                </c:pt>
                <c:pt idx="22">
                  <c:v>96.7</c:v>
                </c:pt>
                <c:pt idx="23">
                  <c:v>100</c:v>
                </c:pt>
              </c:numCache>
            </c:numRef>
          </c:val>
        </c:ser>
        <c:shape val="cylinder"/>
        <c:axId val="66843776"/>
        <c:axId val="66846080"/>
        <c:axId val="0"/>
      </c:bar3DChart>
      <c:catAx>
        <c:axId val="6684377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6846080"/>
        <c:crosses val="autoZero"/>
        <c:auto val="1"/>
        <c:lblAlgn val="ctr"/>
        <c:lblOffset val="100"/>
      </c:catAx>
      <c:valAx>
        <c:axId val="66846080"/>
        <c:scaling>
          <c:orientation val="minMax"/>
        </c:scaling>
        <c:axPos val="l"/>
        <c:majorGridlines/>
        <c:numFmt formatCode="General" sourceLinked="1"/>
        <c:tickLblPos val="nextTo"/>
        <c:crossAx val="66843776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сыныптарында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өткізілген  бақылау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нәтижелері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Лист6!$A$1</c:f>
              <c:strCache>
                <c:ptCount val="1"/>
                <c:pt idx="0">
                  <c:v>орташа көрсеткіш</c:v>
                </c:pt>
              </c:strCache>
            </c:strRef>
          </c:tx>
          <c:dLbls>
            <c:showVal val="1"/>
          </c:dLbls>
          <c:val>
            <c:numRef>
              <c:f>Лист6!$A$2:$A$13</c:f>
              <c:numCache>
                <c:formatCode>General</c:formatCode>
                <c:ptCount val="12"/>
                <c:pt idx="0">
                  <c:v>54</c:v>
                </c:pt>
                <c:pt idx="1">
                  <c:v>59.7</c:v>
                </c:pt>
                <c:pt idx="2">
                  <c:v>54.2</c:v>
                </c:pt>
                <c:pt idx="3">
                  <c:v>73.5</c:v>
                </c:pt>
                <c:pt idx="4">
                  <c:v>62.5</c:v>
                </c:pt>
                <c:pt idx="5">
                  <c:v>80.7</c:v>
                </c:pt>
                <c:pt idx="6">
                  <c:v>80.7</c:v>
                </c:pt>
                <c:pt idx="7">
                  <c:v>89</c:v>
                </c:pt>
                <c:pt idx="8">
                  <c:v>101</c:v>
                </c:pt>
                <c:pt idx="9">
                  <c:v>69</c:v>
                </c:pt>
                <c:pt idx="10">
                  <c:v>81</c:v>
                </c:pt>
                <c:pt idx="11">
                  <c:v>96.6</c:v>
                </c:pt>
              </c:numCache>
            </c:numRef>
          </c:val>
        </c:ser>
        <c:ser>
          <c:idx val="1"/>
          <c:order val="1"/>
          <c:tx>
            <c:strRef>
              <c:f>Лист6!$B$1</c:f>
              <c:strCache>
                <c:ptCount val="1"/>
                <c:pt idx="0">
                  <c:v>11а</c:v>
                </c:pt>
              </c:strCache>
            </c:strRef>
          </c:tx>
          <c:dLbls>
            <c:showVal val="1"/>
          </c:dLbls>
          <c:val>
            <c:numRef>
              <c:f>Лист6!$B$2:$B$13</c:f>
              <c:numCache>
                <c:formatCode>General</c:formatCode>
                <c:ptCount val="12"/>
                <c:pt idx="0">
                  <c:v>67</c:v>
                </c:pt>
                <c:pt idx="1">
                  <c:v>69.5</c:v>
                </c:pt>
                <c:pt idx="2">
                  <c:v>74</c:v>
                </c:pt>
                <c:pt idx="3">
                  <c:v>88</c:v>
                </c:pt>
                <c:pt idx="4">
                  <c:v>84</c:v>
                </c:pt>
                <c:pt idx="5">
                  <c:v>80.599999999999994</c:v>
                </c:pt>
                <c:pt idx="6">
                  <c:v>80.7</c:v>
                </c:pt>
                <c:pt idx="7">
                  <c:v>89</c:v>
                </c:pt>
                <c:pt idx="8">
                  <c:v>101</c:v>
                </c:pt>
                <c:pt idx="9">
                  <c:v>69</c:v>
                </c:pt>
                <c:pt idx="10">
                  <c:v>81</c:v>
                </c:pt>
                <c:pt idx="11">
                  <c:v>96.6</c:v>
                </c:pt>
              </c:numCache>
            </c:numRef>
          </c:val>
        </c:ser>
        <c:ser>
          <c:idx val="2"/>
          <c:order val="2"/>
          <c:tx>
            <c:strRef>
              <c:f>Лист6!$C$1</c:f>
              <c:strCache>
                <c:ptCount val="1"/>
                <c:pt idx="0">
                  <c:v>11б</c:v>
                </c:pt>
              </c:strCache>
            </c:strRef>
          </c:tx>
          <c:dLbls>
            <c:showVal val="1"/>
          </c:dLbls>
          <c:val>
            <c:numRef>
              <c:f>Лист6!$C$2:$C$13</c:f>
              <c:numCache>
                <c:formatCode>General</c:formatCode>
                <c:ptCount val="12"/>
                <c:pt idx="0">
                  <c:v>41</c:v>
                </c:pt>
                <c:pt idx="1">
                  <c:v>50</c:v>
                </c:pt>
                <c:pt idx="2">
                  <c:v>34.5</c:v>
                </c:pt>
                <c:pt idx="3">
                  <c:v>59</c:v>
                </c:pt>
                <c:pt idx="4">
                  <c:v>41</c:v>
                </c:pt>
              </c:numCache>
            </c:numRef>
          </c:val>
        </c:ser>
        <c:dLbls>
          <c:showVal val="1"/>
        </c:dLbls>
        <c:shape val="cylinder"/>
        <c:axId val="64358656"/>
        <c:axId val="66670976"/>
        <c:axId val="0"/>
      </c:bar3DChart>
      <c:catAx>
        <c:axId val="64358656"/>
        <c:scaling>
          <c:orientation val="minMax"/>
        </c:scaling>
        <c:axPos val="b"/>
        <c:tickLblPos val="nextTo"/>
        <c:crossAx val="66670976"/>
        <c:crosses val="autoZero"/>
        <c:auto val="1"/>
        <c:lblAlgn val="ctr"/>
        <c:lblOffset val="100"/>
      </c:catAx>
      <c:valAx>
        <c:axId val="66670976"/>
        <c:scaling>
          <c:orientation val="minMax"/>
        </c:scaling>
        <c:axPos val="l"/>
        <c:majorGridlines/>
        <c:numFmt formatCode="General" sourceLinked="1"/>
        <c:tickLblPos val="nextTo"/>
        <c:crossAx val="64358656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өткізілген бақылау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нәтижелері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Лист7!$A$1</c:f>
              <c:strCache>
                <c:ptCount val="1"/>
                <c:pt idx="0">
                  <c:v>мектеп бойынша</c:v>
                </c:pt>
              </c:strCache>
            </c:strRef>
          </c:tx>
          <c:dLbls>
            <c:showVal val="1"/>
          </c:dLbls>
          <c:val>
            <c:numRef>
              <c:f>Лист7!$A$2:$A$7</c:f>
              <c:numCache>
                <c:formatCode>General</c:formatCode>
                <c:ptCount val="6"/>
                <c:pt idx="0">
                  <c:v>45</c:v>
                </c:pt>
                <c:pt idx="1">
                  <c:v>40</c:v>
                </c:pt>
                <c:pt idx="2">
                  <c:v>47.5</c:v>
                </c:pt>
                <c:pt idx="3">
                  <c:v>43.2</c:v>
                </c:pt>
                <c:pt idx="4">
                  <c:v>45.2</c:v>
                </c:pt>
                <c:pt idx="5">
                  <c:v>45</c:v>
                </c:pt>
              </c:numCache>
            </c:numRef>
          </c:val>
        </c:ser>
        <c:ser>
          <c:idx val="1"/>
          <c:order val="1"/>
          <c:tx>
            <c:strRef>
              <c:f>Лист7!$B$1</c:f>
              <c:strCache>
                <c:ptCount val="1"/>
                <c:pt idx="0">
                  <c:v>11а</c:v>
                </c:pt>
              </c:strCache>
            </c:strRef>
          </c:tx>
          <c:dLbls>
            <c:showVal val="1"/>
          </c:dLbls>
          <c:val>
            <c:numRef>
              <c:f>Лист7!$B$2:$B$7</c:f>
              <c:numCache>
                <c:formatCode>General</c:formatCode>
                <c:ptCount val="6"/>
                <c:pt idx="0">
                  <c:v>55</c:v>
                </c:pt>
                <c:pt idx="1">
                  <c:v>52</c:v>
                </c:pt>
                <c:pt idx="2">
                  <c:v>55</c:v>
                </c:pt>
                <c:pt idx="3">
                  <c:v>50</c:v>
                </c:pt>
                <c:pt idx="4">
                  <c:v>50.2</c:v>
                </c:pt>
                <c:pt idx="5">
                  <c:v>55</c:v>
                </c:pt>
              </c:numCache>
            </c:numRef>
          </c:val>
        </c:ser>
        <c:ser>
          <c:idx val="2"/>
          <c:order val="2"/>
          <c:tx>
            <c:strRef>
              <c:f>Лист7!$C$1</c:f>
              <c:strCache>
                <c:ptCount val="1"/>
                <c:pt idx="0">
                  <c:v>11б</c:v>
                </c:pt>
              </c:strCache>
            </c:strRef>
          </c:tx>
          <c:dLbls>
            <c:showVal val="1"/>
          </c:dLbls>
          <c:val>
            <c:numRef>
              <c:f>Лист7!$C$2:$C$7</c:f>
              <c:numCache>
                <c:formatCode>General</c:formatCode>
                <c:ptCount val="6"/>
                <c:pt idx="0">
                  <c:v>35</c:v>
                </c:pt>
                <c:pt idx="1">
                  <c:v>29</c:v>
                </c:pt>
                <c:pt idx="2">
                  <c:v>40</c:v>
                </c:pt>
                <c:pt idx="3">
                  <c:v>36.5</c:v>
                </c:pt>
                <c:pt idx="4">
                  <c:v>40</c:v>
                </c:pt>
                <c:pt idx="5">
                  <c:v>35</c:v>
                </c:pt>
              </c:numCache>
            </c:numRef>
          </c:val>
        </c:ser>
        <c:dLbls>
          <c:showVal val="1"/>
        </c:dLbls>
        <c:shape val="cylinder"/>
        <c:axId val="67106304"/>
        <c:axId val="67222912"/>
        <c:axId val="0"/>
      </c:bar3DChart>
      <c:catAx>
        <c:axId val="67106304"/>
        <c:scaling>
          <c:orientation val="minMax"/>
        </c:scaling>
        <c:axPos val="b"/>
        <c:tickLblPos val="nextTo"/>
        <c:crossAx val="67222912"/>
        <c:crosses val="autoZero"/>
        <c:auto val="1"/>
        <c:lblAlgn val="ctr"/>
        <c:lblOffset val="100"/>
      </c:catAx>
      <c:valAx>
        <c:axId val="67222912"/>
        <c:scaling>
          <c:orientation val="minMax"/>
        </c:scaling>
        <c:axPos val="l"/>
        <c:majorGridlines/>
        <c:numFmt formatCode="General" sourceLinked="1"/>
        <c:tickLblPos val="nextTo"/>
        <c:crossAx val="67106304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148A-C5CA-419E-BCC0-D61547A7845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F2F8-73C6-417A-A672-629DF0CB9E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148A-C5CA-419E-BCC0-D61547A7845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F2F8-73C6-417A-A672-629DF0CB9E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148A-C5CA-419E-BCC0-D61547A7845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F2F8-73C6-417A-A672-629DF0CB9E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148A-C5CA-419E-BCC0-D61547A7845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F2F8-73C6-417A-A672-629DF0CB9E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148A-C5CA-419E-BCC0-D61547A7845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F2F8-73C6-417A-A672-629DF0CB9E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148A-C5CA-419E-BCC0-D61547A7845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F2F8-73C6-417A-A672-629DF0CB9E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148A-C5CA-419E-BCC0-D61547A7845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F2F8-73C6-417A-A672-629DF0CB9E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148A-C5CA-419E-BCC0-D61547A7845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F2F8-73C6-417A-A672-629DF0CB9E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148A-C5CA-419E-BCC0-D61547A7845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F2F8-73C6-417A-A672-629DF0CB9E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148A-C5CA-419E-BCC0-D61547A7845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F2F8-73C6-417A-A672-629DF0CB9E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148A-C5CA-419E-BCC0-D61547A7845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06F2F8-73C6-417A-A672-629DF0CB9E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9E148A-C5CA-419E-BCC0-D61547A78459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06F2F8-73C6-417A-A672-629DF0CB9ED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/>
              <a:t>Оқу жұмысы жөнінде  </a:t>
            </a:r>
            <a:br>
              <a:rPr lang="kk-KZ" dirty="0" smtClean="0"/>
            </a:br>
            <a:r>
              <a:rPr lang="kk-KZ" dirty="0" smtClean="0"/>
              <a:t>І жарты</a:t>
            </a:r>
            <a:r>
              <a:rPr lang="en-US" dirty="0" smtClean="0"/>
              <a:t>-</a:t>
            </a:r>
            <a:r>
              <a:rPr lang="kk-KZ" dirty="0" smtClean="0"/>
              <a:t> жылдық бойынша есебі.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786322"/>
            <a:ext cx="7854696" cy="1752600"/>
          </a:xfrm>
        </p:spPr>
        <p:txBody>
          <a:bodyPr/>
          <a:lstStyle/>
          <a:p>
            <a:r>
              <a:rPr lang="en-US" dirty="0" smtClean="0"/>
              <a:t>201</a:t>
            </a:r>
            <a:r>
              <a:rPr lang="ru-RU" dirty="0" smtClean="0"/>
              <a:t>7 </a:t>
            </a:r>
            <a:r>
              <a:rPr lang="ru-RU" dirty="0" err="1" smtClean="0"/>
              <a:t>жыл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қушылардың қозғалысы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85720" y="2057400"/>
          <a:ext cx="8429684" cy="4443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643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57158" y="285728"/>
          <a:ext cx="8572560" cy="628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214282" y="214290"/>
          <a:ext cx="8929718" cy="6215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357158" y="285728"/>
          <a:ext cx="8786842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214282" y="0"/>
          <a:ext cx="8929717" cy="6500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214282" y="0"/>
          <a:ext cx="8929718" cy="6357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44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Оқу жұмысы жөнінде   І жарты- жылдық бойынша есебі.</vt:lpstr>
      <vt:lpstr>Оқушылардың қозғалысы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XTreme.ws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Оқу жұмысы жөнінде   І жарты- жылдық бойынша есебі.</dc:title>
  <dc:creator>XTreme.ws</dc:creator>
  <cp:lastModifiedBy>www</cp:lastModifiedBy>
  <cp:revision>4</cp:revision>
  <dcterms:created xsi:type="dcterms:W3CDTF">2016-01-18T08:21:09Z</dcterms:created>
  <dcterms:modified xsi:type="dcterms:W3CDTF">2017-01-12T08:43:38Z</dcterms:modified>
</cp:coreProperties>
</file>