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5" r:id="rId7"/>
    <p:sldId id="264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1FF80-EE67-4BC1-A044-ECDDDBCD148F}" type="datetimeFigureOut">
              <a:rPr lang="ru-RU" smtClean="0"/>
              <a:t>24.12.2016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4A85-86E6-4CD3-B669-71BDC60ABE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000100" y="3143248"/>
            <a:ext cx="75771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alt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Білім алушыларды</a:t>
            </a:r>
          </a:p>
          <a:p>
            <a:pPr algn="ctr"/>
            <a:r>
              <a:rPr lang="kk-KZ" altLang="ru-RU" sz="3600" b="1" dirty="0">
                <a:solidFill>
                  <a:srgbClr val="002060"/>
                </a:solidFill>
                <a:latin typeface="Century Gothic" pitchFamily="34" charset="0"/>
              </a:rPr>
              <a:t>қ</a:t>
            </a:r>
            <a:r>
              <a:rPr lang="kk-KZ" alt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орытынды аттестаттаудың</a:t>
            </a:r>
          </a:p>
          <a:p>
            <a:pPr algn="ctr"/>
            <a:r>
              <a:rPr lang="kk-KZ" altLang="ru-RU" sz="3600" b="1" dirty="0">
                <a:solidFill>
                  <a:srgbClr val="002060"/>
                </a:solidFill>
                <a:latin typeface="Century Gothic" pitchFamily="34" charset="0"/>
              </a:rPr>
              <a:t>ж</a:t>
            </a:r>
            <a:r>
              <a:rPr lang="kk-KZ" altLang="ru-RU" sz="3600" b="1" dirty="0" smtClean="0">
                <a:solidFill>
                  <a:srgbClr val="002060"/>
                </a:solidFill>
                <a:latin typeface="Century Gothic" pitchFamily="34" charset="0"/>
              </a:rPr>
              <a:t>аңа форматы</a:t>
            </a:r>
            <a:endParaRPr lang="ru-RU" altLang="ru-RU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93725"/>
            <a:ext cx="9144000" cy="7392988"/>
            <a:chOff x="0" y="-337"/>
            <a:chExt cx="5760" cy="4657"/>
          </a:xfrm>
        </p:grpSpPr>
        <p:sp>
          <p:nvSpPr>
            <p:cNvPr id="3080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3088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089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0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85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086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7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585913" y="857250"/>
            <a:ext cx="74501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16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ҚАЗАҚСТАН РЕСПУБЛИКАСЫ БІЛІМ ЖӘНЕ ҒЫЛЫМ МИНИСТРЛІГІ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9" name="Рисунок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01762"/>
            <a:ext cx="1541469" cy="11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0245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0253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54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5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0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1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3"/>
          <a:srcRect l="32991" t="46598" r="30750" b="27273"/>
          <a:stretch>
            <a:fillRect/>
          </a:stretch>
        </p:blipFill>
        <p:spPr bwMode="auto">
          <a:xfrm>
            <a:off x="1142976" y="1214422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0245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0253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54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5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0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1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" name="Рисунок 14"/>
          <p:cNvPicPr/>
          <p:nvPr/>
        </p:nvPicPr>
        <p:blipFill>
          <a:blip r:embed="rId3">
            <a:lum bright="-10000" contrast="10000"/>
          </a:blip>
          <a:srcRect l="34914" t="17500" r="36445" b="17955"/>
          <a:stretch>
            <a:fillRect/>
          </a:stretch>
        </p:blipFill>
        <p:spPr bwMode="auto">
          <a:xfrm>
            <a:off x="1000100" y="1214422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 l="38419" t="29492" r="36764" b="8984"/>
          <a:stretch>
            <a:fillRect/>
          </a:stretch>
        </p:blipFill>
        <p:spPr bwMode="auto">
          <a:xfrm>
            <a:off x="4898646" y="1182891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1714480" y="857232"/>
            <a:ext cx="6329390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Century Gothic" pitchFamily="34" charset="0"/>
              </a:rPr>
              <a:t>11-сынып білім алушыларын қорытынды аттестаттау мынадай нысандарда өткізіледі</a:t>
            </a:r>
            <a:endParaRPr lang="ru-RU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4102" name="Picture 28" descr="j0395941%5b1%5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18000"/>
          </a:blip>
          <a:srcRect/>
          <a:stretch>
            <a:fillRect/>
          </a:stretch>
        </p:blipFill>
        <p:spPr bwMode="auto">
          <a:xfrm>
            <a:off x="26988" y="7938"/>
            <a:ext cx="15049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4104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4112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113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4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5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9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4110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3">
            <a:lum bright="-10000" contrast="20000"/>
          </a:blip>
          <a:srcRect l="16208" t="17088" r="10690" b="45177"/>
          <a:stretch>
            <a:fillRect/>
          </a:stretch>
        </p:blipFill>
        <p:spPr bwMode="auto">
          <a:xfrm>
            <a:off x="928662" y="2143116"/>
            <a:ext cx="792961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0"/>
          <a:ext cx="8568952" cy="664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407"/>
                <a:gridCol w="2107120"/>
                <a:gridCol w="3863052"/>
                <a:gridCol w="702373"/>
              </a:tblGrid>
              <a:tr h="372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пәні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Емтихан түрі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 тапсырмаларының саны және түрі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уақыт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37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i="1" dirty="0" smtClean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Қазақ тілі орыс мектептерінде немесе орыс тілі қазақ мектептерінде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1.Лексика-грамматикалық»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«Тыңдалым» блогы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3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Оқылым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блогы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1.Лексико-грамматикалық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блок –      20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тест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бір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дұрыс жауапты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таңдау арқылы орындалады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  2 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Тыңдалым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»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блогы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(2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мәтін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200-250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сөз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                                                            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«Оқылым»  блогы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(2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мәтін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200-250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сөз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минут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Физика</a:t>
                      </a:r>
                      <a:endParaRPr lang="ru-RU" sz="1400" b="0" i="1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Тестілеу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Барлығы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40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Оның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ішінде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бір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дұрыс жауапты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белгілеу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арқылы орындайды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бірнеше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дұрыс жауапты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белгілеу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арқылы орындайды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минут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Химия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Биология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География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i="1" dirty="0" smtClean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Дүниежүзі</a:t>
                      </a:r>
                      <a:r>
                        <a:rPr lang="kk-KZ" sz="1400" b="0" i="1" baseline="0" dirty="0" smtClean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тарихы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err="1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Әдебиет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Литература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Геометрия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i="1" dirty="0" smtClean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Шетел</a:t>
                      </a:r>
                      <a:r>
                        <a:rPr lang="kk-KZ" sz="1400" b="0" i="1" baseline="0" dirty="0" smtClean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тілі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Тестілеу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1.Лексико-грамматикалық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блок –      20  тест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бір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дұрыс жауапты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таңдау арқылы орындалады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                                                 2 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Тыңдалым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»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блогы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– 10 тест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(2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мәтін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200-250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сөз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                                                         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3. 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«Оқылым»  блогы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– 10 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(2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мәтін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, 200-250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сөз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80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минут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990000"/>
                          </a:solidFill>
                          <a:effectLst/>
                          <a:latin typeface="Century Gothic" panose="020B0502020202020204" pitchFamily="34" charset="0"/>
                        </a:rPr>
                        <a:t>Информатика</a:t>
                      </a:r>
                      <a:endParaRPr lang="ru-RU" sz="1400" b="0" i="1" dirty="0">
                        <a:solidFill>
                          <a:srgbClr val="99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Тестілеу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Барлығы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30 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. 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Оның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ішінде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20 тест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тапсырмасы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бір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дұрыс жауапты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белгілеу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арқылы орындайды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;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(теориялық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тапсырмалар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тапсырма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(практикалық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</a:rPr>
                        <a:t>минут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6218" marR="362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66738"/>
            <a:ext cx="9144000" cy="7392988"/>
            <a:chOff x="0" y="-337"/>
            <a:chExt cx="5760" cy="4657"/>
          </a:xfrm>
        </p:grpSpPr>
        <p:sp>
          <p:nvSpPr>
            <p:cNvPr id="6152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6160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161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2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3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7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6158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Прямоугольник 67"/>
          <p:cNvSpPr>
            <a:spLocks noChangeArrowheads="1"/>
          </p:cNvSpPr>
          <p:nvPr/>
        </p:nvSpPr>
        <p:spPr bwMode="auto">
          <a:xfrm>
            <a:off x="733425" y="1557338"/>
            <a:ext cx="79565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Мерзімінен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бұрын қорытынды аттестаттауға шет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елге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оқуға түсетін немесе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шет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елге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тұрақты мекен-жайын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ауыстырған жағдайда ғана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жіберіледі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1441250" y="857232"/>
            <a:ext cx="7702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sz="2800" dirty="0" smtClean="0">
                <a:solidFill>
                  <a:srgbClr val="002060"/>
                </a:solidFill>
                <a:latin typeface="Century Gothic" pitchFamily="34" charset="0"/>
              </a:rPr>
              <a:t>Мерзімінен бұрын қорытынды аттестаттау</a:t>
            </a:r>
            <a:endParaRPr lang="ru-RU" altLang="ru-RU" sz="2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760413" y="4437063"/>
            <a:ext cx="792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i="1">
                <a:solidFill>
                  <a:srgbClr val="99000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6125" y="3284538"/>
            <a:ext cx="79565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Мемлекеттік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қорытынды аттестаттау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түрінде  оқу жылы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аяқталуынан 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 ай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бұрын жүргізіледі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 </a:t>
            </a:r>
            <a:endParaRPr lang="ru-RU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733425" y="4668838"/>
            <a:ext cx="79422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2438" algn="ctr"/>
            <a:r>
              <a:rPr lang="ru-RU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Ш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ет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елге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оқуға түсетін немесе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шет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елге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тұрақты мекен-жайын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ауыстырған  оқушылардың емтихан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материалдарын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мектеп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дайындайды</a:t>
            </a:r>
            <a:r>
              <a:rPr lang="ru-RU" sz="20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kk-KZ" altLang="ru-RU" sz="2000" i="1" dirty="0" smtClean="0">
                <a:solidFill>
                  <a:srgbClr val="990000"/>
                </a:solidFill>
                <a:latin typeface="Century Gothic" pitchFamily="34" charset="0"/>
              </a:rPr>
              <a:t> </a:t>
            </a:r>
            <a:endParaRPr lang="ru-RU" altLang="ru-RU" sz="2000" i="1" dirty="0">
              <a:solidFill>
                <a:srgbClr val="99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8" descr="j0395941%5b1%5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18000"/>
          </a:blip>
          <a:srcRect/>
          <a:stretch>
            <a:fillRect/>
          </a:stretch>
        </p:blipFill>
        <p:spPr bwMode="auto">
          <a:xfrm>
            <a:off x="26988" y="7938"/>
            <a:ext cx="150495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1271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1279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280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1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282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276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1277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" name="Рисунок 20"/>
          <p:cNvPicPr/>
          <p:nvPr/>
        </p:nvPicPr>
        <p:blipFill>
          <a:blip r:embed="rId3"/>
          <a:srcRect l="17037" t="40227" r="10355" b="34500"/>
          <a:stretch>
            <a:fillRect/>
          </a:stretch>
        </p:blipFill>
        <p:spPr bwMode="auto">
          <a:xfrm>
            <a:off x="1142976" y="1071546"/>
            <a:ext cx="75724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0245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0253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54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5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0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1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/>
          <p:cNvPicPr/>
          <p:nvPr/>
        </p:nvPicPr>
        <p:blipFill>
          <a:blip r:embed="rId3">
            <a:lum bright="-10000" contrast="20000"/>
          </a:blip>
          <a:srcRect l="16079" t="21364" r="10306" b="36136"/>
          <a:stretch>
            <a:fillRect/>
          </a:stretch>
        </p:blipFill>
        <p:spPr bwMode="auto">
          <a:xfrm>
            <a:off x="1214414" y="1285860"/>
            <a:ext cx="7429552" cy="37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0245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0253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54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5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0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1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3"/>
          <a:srcRect l="15375" t="35163" r="10634" b="31591"/>
          <a:stretch>
            <a:fillRect/>
          </a:stretch>
        </p:blipFill>
        <p:spPr bwMode="auto">
          <a:xfrm>
            <a:off x="1000100" y="1571612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10245" name="Line 22"/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23"/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24"/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25"/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0253" name="Arc 27"/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 w="2857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54" name="Picture 28" descr="j0395941%5b1%5d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5" name="Arc 29"/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56" name="Arc 30"/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50" name="Oval 33"/>
            <p:cNvSpPr>
              <a:spLocks noChangeArrowheads="1"/>
            </p:cNvSpPr>
            <p:nvPr/>
          </p:nvSpPr>
          <p:spPr bwMode="auto">
            <a:xfrm>
              <a:off x="4920" y="4081"/>
              <a:ext cx="316" cy="21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hlink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0251" name="Line 35"/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6"/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/>
          <p:cNvPicPr/>
          <p:nvPr/>
        </p:nvPicPr>
        <p:blipFill>
          <a:blip r:embed="rId3">
            <a:lum bright="-10000" contrast="20000"/>
          </a:blip>
          <a:srcRect l="32753" t="19971" r="29826" b="13182"/>
          <a:stretch>
            <a:fillRect/>
          </a:stretch>
        </p:blipFill>
        <p:spPr bwMode="auto">
          <a:xfrm>
            <a:off x="1500166" y="714356"/>
            <a:ext cx="650085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276</Words>
  <Application>Microsoft Office PowerPoint</Application>
  <PresentationFormat>Экран (4:3)</PresentationFormat>
  <Paragraphs>48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</cp:revision>
  <dcterms:created xsi:type="dcterms:W3CDTF">2016-12-24T04:01:31Z</dcterms:created>
  <dcterms:modified xsi:type="dcterms:W3CDTF">2016-12-24T05:45:37Z</dcterms:modified>
</cp:coreProperties>
</file>